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1F2A44"/>
                </a:solidFill>
              </a:rPr>
              <a:t>Organigrama vertical — pequeña empresa</a:t>
            </a:r>
          </a:p>
          <a:p>
            <a:r>
              <a:rPr sz="1200">
                <a:solidFill>
                  <a:srgbClr val="8C8C8C"/>
                </a:solidFill>
              </a:rPr>
              <a:t>Reemplace los textos por los cargos reales. Cada caja es un CARGO, no una persona.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956048" y="1280160"/>
            <a:ext cx="2286000" cy="731520"/>
          </a:xfrm>
          <a:prstGeom prst="roundRect">
            <a:avLst/>
          </a:prstGeom>
          <a:solidFill>
            <a:srgbClr val="1F2A44"/>
          </a:solidFill>
          <a:ln w="15875">
            <a:solidFill>
              <a:srgbClr val="1F2A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</a:rPr>
              <a:t>Gerencia general</a:t>
            </a:r>
          </a:p>
          <a:p>
            <a:pPr algn="ctr"/>
            <a:r>
              <a:rPr sz="1000" b="0">
                <a:solidFill>
                  <a:srgbClr val="FFFFFF"/>
                </a:solidFill>
              </a:rPr>
              <a:t>[Nombre del cargo]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2651760"/>
            <a:ext cx="3017520" cy="731520"/>
          </a:xfrm>
          <a:prstGeom prst="roundRect">
            <a:avLst/>
          </a:prstGeom>
          <a:solidFill>
            <a:srgbClr val="B8933E"/>
          </a:solidFill>
          <a:ln w="15875">
            <a:solidFill>
              <a:srgbClr val="B893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</a:rPr>
              <a:t>Administración y finanzas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0" y="2651760"/>
            <a:ext cx="3017520" cy="731520"/>
          </a:xfrm>
          <a:prstGeom prst="roundRect">
            <a:avLst/>
          </a:prstGeom>
          <a:solidFill>
            <a:srgbClr val="B8933E"/>
          </a:solidFill>
          <a:ln w="15875">
            <a:solidFill>
              <a:srgbClr val="B893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</a:rPr>
              <a:t>Operaciones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0" y="2651760"/>
            <a:ext cx="3017520" cy="731520"/>
          </a:xfrm>
          <a:prstGeom prst="roundRect">
            <a:avLst/>
          </a:prstGeom>
          <a:solidFill>
            <a:srgbClr val="B8933E"/>
          </a:solidFill>
          <a:ln w="15875">
            <a:solidFill>
              <a:srgbClr val="B893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</a:rPr>
              <a:t>Ventas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6099048" y="2011680"/>
            <a:ext cx="0" cy="320040"/>
          </a:xfrm>
          <a:prstGeom prst="line">
            <a:avLst/>
          </a:prstGeom>
          <a:ln w="15875">
            <a:solidFill>
              <a:srgbClr val="8C8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2423160" y="2331720"/>
            <a:ext cx="7315200" cy="0"/>
          </a:xfrm>
          <a:prstGeom prst="line">
            <a:avLst/>
          </a:prstGeom>
          <a:ln w="15875">
            <a:solidFill>
              <a:srgbClr val="8C8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2423160" y="2331720"/>
            <a:ext cx="0" cy="320040"/>
          </a:xfrm>
          <a:prstGeom prst="line">
            <a:avLst/>
          </a:prstGeom>
          <a:ln w="15875">
            <a:solidFill>
              <a:srgbClr val="8C8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6080760" y="2331720"/>
            <a:ext cx="0" cy="320040"/>
          </a:xfrm>
          <a:prstGeom prst="line">
            <a:avLst/>
          </a:prstGeom>
          <a:ln w="15875">
            <a:solidFill>
              <a:srgbClr val="8C8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9738360" y="2331720"/>
            <a:ext cx="0" cy="320040"/>
          </a:xfrm>
          <a:prstGeom prst="line">
            <a:avLst/>
          </a:prstGeom>
          <a:ln w="15875">
            <a:solidFill>
              <a:srgbClr val="8C8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914400" y="4206240"/>
            <a:ext cx="1417320" cy="68580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1F2A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1F2A44"/>
                </a:solidFill>
              </a:rPr>
              <a:t>Contabilidad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514600" y="4206240"/>
            <a:ext cx="1417320" cy="68580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1F2A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1F2A44"/>
                </a:solidFill>
              </a:rPr>
              <a:t>Recursos humanos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2423160" y="3383280"/>
            <a:ext cx="0" cy="411480"/>
          </a:xfrm>
          <a:prstGeom prst="line">
            <a:avLst/>
          </a:prstGeom>
          <a:ln w="15875">
            <a:solidFill>
              <a:srgbClr val="8C8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1623060" y="3794760"/>
            <a:ext cx="1600200" cy="0"/>
          </a:xfrm>
          <a:prstGeom prst="line">
            <a:avLst/>
          </a:prstGeom>
          <a:ln w="15875">
            <a:solidFill>
              <a:srgbClr val="8C8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1623060" y="3794760"/>
            <a:ext cx="0" cy="411480"/>
          </a:xfrm>
          <a:prstGeom prst="line">
            <a:avLst/>
          </a:prstGeom>
          <a:ln w="15875">
            <a:solidFill>
              <a:srgbClr val="8C8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3223260" y="3794760"/>
            <a:ext cx="0" cy="411480"/>
          </a:xfrm>
          <a:prstGeom prst="line">
            <a:avLst/>
          </a:prstGeom>
          <a:ln w="15875">
            <a:solidFill>
              <a:srgbClr val="8C8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4572000" y="4206240"/>
            <a:ext cx="1417320" cy="68580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1F2A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1F2A44"/>
                </a:solidFill>
              </a:rPr>
              <a:t>Supervisión de turno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72200" y="4206240"/>
            <a:ext cx="1417320" cy="68580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1F2A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1F2A44"/>
                </a:solidFill>
              </a:rPr>
              <a:t>Bodega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6080760" y="3383280"/>
            <a:ext cx="0" cy="411480"/>
          </a:xfrm>
          <a:prstGeom prst="line">
            <a:avLst/>
          </a:prstGeom>
          <a:ln w="15875">
            <a:solidFill>
              <a:srgbClr val="8C8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5280660" y="3794760"/>
            <a:ext cx="1600200" cy="0"/>
          </a:xfrm>
          <a:prstGeom prst="line">
            <a:avLst/>
          </a:prstGeom>
          <a:ln w="15875">
            <a:solidFill>
              <a:srgbClr val="8C8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5280660" y="3794760"/>
            <a:ext cx="0" cy="411480"/>
          </a:xfrm>
          <a:prstGeom prst="line">
            <a:avLst/>
          </a:prstGeom>
          <a:ln w="15875">
            <a:solidFill>
              <a:srgbClr val="8C8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6880860" y="3794760"/>
            <a:ext cx="0" cy="411480"/>
          </a:xfrm>
          <a:prstGeom prst="line">
            <a:avLst/>
          </a:prstGeom>
          <a:ln w="15875">
            <a:solidFill>
              <a:srgbClr val="8C8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8229600" y="4206240"/>
            <a:ext cx="1417320" cy="68580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1F2A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1F2A44"/>
                </a:solidFill>
              </a:rPr>
              <a:t>Asesores de venta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829800" y="4206240"/>
            <a:ext cx="1417320" cy="68580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1F2A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1F2A44"/>
                </a:solidFill>
              </a:rPr>
              <a:t>Atención al cliente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9738360" y="3383280"/>
            <a:ext cx="0" cy="411480"/>
          </a:xfrm>
          <a:prstGeom prst="line">
            <a:avLst/>
          </a:prstGeom>
          <a:ln w="15875">
            <a:solidFill>
              <a:srgbClr val="8C8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8938260" y="3794760"/>
            <a:ext cx="1600200" cy="0"/>
          </a:xfrm>
          <a:prstGeom prst="line">
            <a:avLst/>
          </a:prstGeom>
          <a:ln w="15875">
            <a:solidFill>
              <a:srgbClr val="8C8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8938260" y="3794760"/>
            <a:ext cx="0" cy="411480"/>
          </a:xfrm>
          <a:prstGeom prst="line">
            <a:avLst/>
          </a:prstGeom>
          <a:ln w="15875">
            <a:solidFill>
              <a:srgbClr val="8C8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10538460" y="3794760"/>
            <a:ext cx="0" cy="411480"/>
          </a:xfrm>
          <a:prstGeom prst="line">
            <a:avLst/>
          </a:prstGeom>
          <a:ln w="15875">
            <a:solidFill>
              <a:srgbClr val="8C8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57200" y="5760720"/>
            <a:ext cx="112471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8C8C8C"/>
                </a:solidFill>
              </a:rPr>
              <a:t>Art. 3 del Código de Trabajo: se presume de derecho que los directores, gerentes, administradores, caporales y quienes ejercen funciones de dirección o administración representan al patrono ante los trabajadores. Las cajas de dirección de este organigrama lo son.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1F2A44"/>
                </a:solidFill>
              </a:rPr>
              <a:t>Organigrama por áreas con staff — mediana empresa</a:t>
            </a:r>
          </a:p>
          <a:p>
            <a:r>
              <a:rPr sz="1200">
                <a:solidFill>
                  <a:srgbClr val="8C8C8C"/>
                </a:solidFill>
              </a:rPr>
              <a:t>El staff (línea punteada) asesora a la gerencia pero no manda sobre las áreas.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956048" y="1143000"/>
            <a:ext cx="2286000" cy="640080"/>
          </a:xfrm>
          <a:prstGeom prst="roundRect">
            <a:avLst/>
          </a:prstGeom>
          <a:solidFill>
            <a:srgbClr val="1F2A44"/>
          </a:solidFill>
          <a:ln w="15875">
            <a:solidFill>
              <a:srgbClr val="1F2A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</a:rPr>
              <a:t>Junta directiva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956048" y="2103120"/>
            <a:ext cx="2286000" cy="685800"/>
          </a:xfrm>
          <a:prstGeom prst="roundRect">
            <a:avLst/>
          </a:prstGeom>
          <a:solidFill>
            <a:srgbClr val="1F2A44"/>
          </a:solidFill>
          <a:ln w="15875">
            <a:solidFill>
              <a:srgbClr val="1F2A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</a:rPr>
              <a:t>Gerencia general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6099048" y="1783080"/>
            <a:ext cx="0" cy="320040"/>
          </a:xfrm>
          <a:prstGeom prst="line">
            <a:avLst/>
          </a:prstGeom>
          <a:ln w="15875">
            <a:solidFill>
              <a:srgbClr val="8C8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8412480" y="2148840"/>
            <a:ext cx="2377440" cy="59436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1F2A44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1F2A44"/>
                </a:solidFill>
              </a:rPr>
              <a:t>Asesoría legal (externa)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242048" y="2441448"/>
            <a:ext cx="1170432" cy="0"/>
          </a:xfrm>
          <a:prstGeom prst="line">
            <a:avLst/>
          </a:prstGeom>
          <a:ln w="15875">
            <a:solidFill>
              <a:srgbClr val="8C8C8C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502920" y="3566160"/>
            <a:ext cx="2057400" cy="685800"/>
          </a:xfrm>
          <a:prstGeom prst="roundRect">
            <a:avLst/>
          </a:prstGeom>
          <a:solidFill>
            <a:srgbClr val="B8933E"/>
          </a:solidFill>
          <a:ln w="15875">
            <a:solidFill>
              <a:srgbClr val="B893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</a:rPr>
              <a:t>Recursos humanos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788920" y="3566160"/>
            <a:ext cx="2057400" cy="685800"/>
          </a:xfrm>
          <a:prstGeom prst="roundRect">
            <a:avLst/>
          </a:prstGeom>
          <a:solidFill>
            <a:srgbClr val="B8933E"/>
          </a:solidFill>
          <a:ln w="15875">
            <a:solidFill>
              <a:srgbClr val="B893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</a:rPr>
              <a:t>Finanzas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74920" y="3566160"/>
            <a:ext cx="2057400" cy="685800"/>
          </a:xfrm>
          <a:prstGeom prst="roundRect">
            <a:avLst/>
          </a:prstGeom>
          <a:solidFill>
            <a:srgbClr val="B8933E"/>
          </a:solidFill>
          <a:ln w="15875">
            <a:solidFill>
              <a:srgbClr val="B893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</a:rPr>
              <a:t>Producción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60920" y="3566160"/>
            <a:ext cx="2057400" cy="685800"/>
          </a:xfrm>
          <a:prstGeom prst="roundRect">
            <a:avLst/>
          </a:prstGeom>
          <a:solidFill>
            <a:srgbClr val="B8933E"/>
          </a:solidFill>
          <a:ln w="15875">
            <a:solidFill>
              <a:srgbClr val="B893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</a:rPr>
              <a:t>Comercial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646920" y="3566160"/>
            <a:ext cx="2057400" cy="685800"/>
          </a:xfrm>
          <a:prstGeom prst="roundRect">
            <a:avLst/>
          </a:prstGeom>
          <a:solidFill>
            <a:srgbClr val="B8933E"/>
          </a:solidFill>
          <a:ln w="15875">
            <a:solidFill>
              <a:srgbClr val="B893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</a:rPr>
              <a:t>Logística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099048" y="2788920"/>
            <a:ext cx="0" cy="388619"/>
          </a:xfrm>
          <a:prstGeom prst="line">
            <a:avLst/>
          </a:prstGeom>
          <a:ln w="15875">
            <a:solidFill>
              <a:srgbClr val="8C8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1531620" y="3177539"/>
            <a:ext cx="9144000" cy="0"/>
          </a:xfrm>
          <a:prstGeom prst="line">
            <a:avLst/>
          </a:prstGeom>
          <a:ln w="15875">
            <a:solidFill>
              <a:srgbClr val="8C8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1531620" y="3177539"/>
            <a:ext cx="0" cy="388621"/>
          </a:xfrm>
          <a:prstGeom prst="line">
            <a:avLst/>
          </a:prstGeom>
          <a:ln w="15875">
            <a:solidFill>
              <a:srgbClr val="8C8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3817620" y="3177539"/>
            <a:ext cx="0" cy="388621"/>
          </a:xfrm>
          <a:prstGeom prst="line">
            <a:avLst/>
          </a:prstGeom>
          <a:ln w="15875">
            <a:solidFill>
              <a:srgbClr val="8C8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6103620" y="3177539"/>
            <a:ext cx="0" cy="388621"/>
          </a:xfrm>
          <a:prstGeom prst="line">
            <a:avLst/>
          </a:prstGeom>
          <a:ln w="15875">
            <a:solidFill>
              <a:srgbClr val="8C8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8389620" y="3177539"/>
            <a:ext cx="0" cy="388621"/>
          </a:xfrm>
          <a:prstGeom prst="line">
            <a:avLst/>
          </a:prstGeom>
          <a:ln w="15875">
            <a:solidFill>
              <a:srgbClr val="8C8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10675620" y="3177539"/>
            <a:ext cx="0" cy="388621"/>
          </a:xfrm>
          <a:prstGeom prst="line">
            <a:avLst/>
          </a:prstGeom>
          <a:ln w="15875">
            <a:solidFill>
              <a:srgbClr val="8C8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640080" y="4846320"/>
            <a:ext cx="1783080" cy="59436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1F2A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00" b="1">
                <a:solidFill>
                  <a:srgbClr val="1F2A44"/>
                </a:solidFill>
              </a:rPr>
              <a:t>[Jefatura]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531620" y="4251960"/>
            <a:ext cx="0" cy="297180"/>
          </a:xfrm>
          <a:prstGeom prst="line">
            <a:avLst/>
          </a:prstGeom>
          <a:ln w="15875">
            <a:solidFill>
              <a:srgbClr val="8C8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1531620" y="4549140"/>
            <a:ext cx="0" cy="297180"/>
          </a:xfrm>
          <a:prstGeom prst="line">
            <a:avLst/>
          </a:prstGeom>
          <a:ln w="15875">
            <a:solidFill>
              <a:srgbClr val="8C8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2926079" y="4846320"/>
            <a:ext cx="1783080" cy="59436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1F2A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00" b="1">
                <a:solidFill>
                  <a:srgbClr val="1F2A44"/>
                </a:solidFill>
              </a:rPr>
              <a:t>[Jefatura]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3817620" y="4251960"/>
            <a:ext cx="0" cy="297180"/>
          </a:xfrm>
          <a:prstGeom prst="line">
            <a:avLst/>
          </a:prstGeom>
          <a:ln w="15875">
            <a:solidFill>
              <a:srgbClr val="8C8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3817620" y="4549140"/>
            <a:ext cx="0" cy="297180"/>
          </a:xfrm>
          <a:prstGeom prst="line">
            <a:avLst/>
          </a:prstGeom>
          <a:ln w="15875">
            <a:solidFill>
              <a:srgbClr val="8C8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5212080" y="4846320"/>
            <a:ext cx="1783080" cy="59436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1F2A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00" b="1">
                <a:solidFill>
                  <a:srgbClr val="1F2A44"/>
                </a:solidFill>
              </a:rPr>
              <a:t>[Jefatura]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6103620" y="4251960"/>
            <a:ext cx="0" cy="297180"/>
          </a:xfrm>
          <a:prstGeom prst="line">
            <a:avLst/>
          </a:prstGeom>
          <a:ln w="15875">
            <a:solidFill>
              <a:srgbClr val="8C8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6103620" y="4549140"/>
            <a:ext cx="0" cy="297180"/>
          </a:xfrm>
          <a:prstGeom prst="line">
            <a:avLst/>
          </a:prstGeom>
          <a:ln w="15875">
            <a:solidFill>
              <a:srgbClr val="8C8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/>
          <p:cNvSpPr/>
          <p:nvPr/>
        </p:nvSpPr>
        <p:spPr>
          <a:xfrm>
            <a:off x="7498080" y="4846320"/>
            <a:ext cx="1783080" cy="59436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1F2A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00" b="1">
                <a:solidFill>
                  <a:srgbClr val="1F2A44"/>
                </a:solidFill>
              </a:rPr>
              <a:t>[Jefatura]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8389620" y="4251960"/>
            <a:ext cx="0" cy="297180"/>
          </a:xfrm>
          <a:prstGeom prst="line">
            <a:avLst/>
          </a:prstGeom>
          <a:ln w="15875">
            <a:solidFill>
              <a:srgbClr val="8C8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8389620" y="4549140"/>
            <a:ext cx="0" cy="297180"/>
          </a:xfrm>
          <a:prstGeom prst="line">
            <a:avLst/>
          </a:prstGeom>
          <a:ln w="15875">
            <a:solidFill>
              <a:srgbClr val="8C8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9784080" y="4846320"/>
            <a:ext cx="1783080" cy="59436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1F2A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00" b="1">
                <a:solidFill>
                  <a:srgbClr val="1F2A44"/>
                </a:solidFill>
              </a:rPr>
              <a:t>[Jefatura]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0675620" y="4251960"/>
            <a:ext cx="0" cy="297180"/>
          </a:xfrm>
          <a:prstGeom prst="line">
            <a:avLst/>
          </a:prstGeom>
          <a:ln w="15875">
            <a:solidFill>
              <a:srgbClr val="8C8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>
            <a:off x="10675620" y="4549140"/>
            <a:ext cx="0" cy="297180"/>
          </a:xfrm>
          <a:prstGeom prst="line">
            <a:avLst/>
          </a:prstGeom>
          <a:ln w="15875">
            <a:solidFill>
              <a:srgbClr val="8C8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1F2A44"/>
                </a:solidFill>
              </a:rPr>
              <a:t>Organigrama horizontal</a:t>
            </a:r>
          </a:p>
          <a:p>
            <a:r>
              <a:rPr sz="1200">
                <a:solidFill>
                  <a:srgbClr val="8C8C8C"/>
                </a:solidFill>
              </a:rPr>
              <a:t>La autoridad se lee de izquierda a derecha. Útil cuando hay muchos cargos por nivel.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3017520"/>
            <a:ext cx="2194560" cy="731520"/>
          </a:xfrm>
          <a:prstGeom prst="roundRect">
            <a:avLst/>
          </a:prstGeom>
          <a:solidFill>
            <a:srgbClr val="1F2A44"/>
          </a:solidFill>
          <a:ln w="15875">
            <a:solidFill>
              <a:srgbClr val="1F2A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</a:rPr>
              <a:t>Gerencia general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840480" y="1463040"/>
            <a:ext cx="2377440" cy="685800"/>
          </a:xfrm>
          <a:prstGeom prst="roundRect">
            <a:avLst/>
          </a:prstGeom>
          <a:solidFill>
            <a:srgbClr val="B8933E"/>
          </a:solidFill>
          <a:ln w="15875">
            <a:solidFill>
              <a:srgbClr val="B893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</a:rPr>
              <a:t>Administración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840480" y="3017520"/>
            <a:ext cx="2377440" cy="685800"/>
          </a:xfrm>
          <a:prstGeom prst="roundRect">
            <a:avLst/>
          </a:prstGeom>
          <a:solidFill>
            <a:srgbClr val="B8933E"/>
          </a:solidFill>
          <a:ln w="15875">
            <a:solidFill>
              <a:srgbClr val="B893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</a:rPr>
              <a:t>Operaciones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840480" y="4572000"/>
            <a:ext cx="2377440" cy="685800"/>
          </a:xfrm>
          <a:prstGeom prst="roundRect">
            <a:avLst/>
          </a:prstGeom>
          <a:solidFill>
            <a:srgbClr val="B8933E"/>
          </a:solidFill>
          <a:ln w="15875">
            <a:solidFill>
              <a:srgbClr val="B893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</a:rPr>
              <a:t>Comercial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743200" y="3383280"/>
            <a:ext cx="548640" cy="0"/>
          </a:xfrm>
          <a:prstGeom prst="line">
            <a:avLst/>
          </a:prstGeom>
          <a:ln w="15875">
            <a:solidFill>
              <a:srgbClr val="8C8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291840" y="1805940"/>
            <a:ext cx="0" cy="3108960"/>
          </a:xfrm>
          <a:prstGeom prst="line">
            <a:avLst/>
          </a:prstGeom>
          <a:ln w="15875">
            <a:solidFill>
              <a:srgbClr val="8C8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291840" y="1805940"/>
            <a:ext cx="548640" cy="0"/>
          </a:xfrm>
          <a:prstGeom prst="line">
            <a:avLst/>
          </a:prstGeom>
          <a:ln w="15875">
            <a:solidFill>
              <a:srgbClr val="8C8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291840" y="3360420"/>
            <a:ext cx="548640" cy="0"/>
          </a:xfrm>
          <a:prstGeom prst="line">
            <a:avLst/>
          </a:prstGeom>
          <a:ln w="15875">
            <a:solidFill>
              <a:srgbClr val="8C8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291840" y="4914900"/>
            <a:ext cx="548640" cy="0"/>
          </a:xfrm>
          <a:prstGeom prst="line">
            <a:avLst/>
          </a:prstGeom>
          <a:ln w="15875">
            <a:solidFill>
              <a:srgbClr val="8C8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7315200" y="1508760"/>
            <a:ext cx="2011680" cy="59436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1F2A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1F2A44"/>
                </a:solidFill>
              </a:rPr>
              <a:t>[Cargo]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601200" y="1508760"/>
            <a:ext cx="2011680" cy="59436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1F2A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1F2A44"/>
                </a:solidFill>
              </a:rPr>
              <a:t>[Cargo]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6217920" y="1805940"/>
            <a:ext cx="1097280" cy="0"/>
          </a:xfrm>
          <a:prstGeom prst="line">
            <a:avLst/>
          </a:prstGeom>
          <a:ln w="15875">
            <a:solidFill>
              <a:srgbClr val="8C8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9326880" y="1805940"/>
            <a:ext cx="274320" cy="0"/>
          </a:xfrm>
          <a:prstGeom prst="line">
            <a:avLst/>
          </a:prstGeom>
          <a:ln w="15875">
            <a:solidFill>
              <a:srgbClr val="8C8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7315200" y="3063239"/>
            <a:ext cx="2011680" cy="59436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1F2A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1F2A44"/>
                </a:solidFill>
              </a:rPr>
              <a:t>[Cargo]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601200" y="3063239"/>
            <a:ext cx="2011680" cy="59436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1F2A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1F2A44"/>
                </a:solidFill>
              </a:rPr>
              <a:t>[Cargo]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6217920" y="3360420"/>
            <a:ext cx="1097280" cy="0"/>
          </a:xfrm>
          <a:prstGeom prst="line">
            <a:avLst/>
          </a:prstGeom>
          <a:ln w="15875">
            <a:solidFill>
              <a:srgbClr val="8C8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9326880" y="3360420"/>
            <a:ext cx="274320" cy="0"/>
          </a:xfrm>
          <a:prstGeom prst="line">
            <a:avLst/>
          </a:prstGeom>
          <a:ln w="15875">
            <a:solidFill>
              <a:srgbClr val="8C8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7315200" y="4617720"/>
            <a:ext cx="2011680" cy="59436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1F2A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1F2A44"/>
                </a:solidFill>
              </a:rPr>
              <a:t>[Cargo]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601200" y="4617720"/>
            <a:ext cx="2011680" cy="59436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1F2A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1F2A44"/>
                </a:solidFill>
              </a:rPr>
              <a:t>[Cargo]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6217920" y="4914900"/>
            <a:ext cx="1097280" cy="0"/>
          </a:xfrm>
          <a:prstGeom prst="line">
            <a:avLst/>
          </a:prstGeom>
          <a:ln w="15875">
            <a:solidFill>
              <a:srgbClr val="8C8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9326880" y="4914900"/>
            <a:ext cx="274320" cy="0"/>
          </a:xfrm>
          <a:prstGeom prst="line">
            <a:avLst/>
          </a:prstGeom>
          <a:ln w="15875">
            <a:solidFill>
              <a:srgbClr val="8C8C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